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98" r:id="rId2"/>
    <p:sldId id="424" r:id="rId3"/>
    <p:sldId id="506" r:id="rId4"/>
    <p:sldId id="484" r:id="rId5"/>
    <p:sldId id="496" r:id="rId6"/>
    <p:sldId id="497" r:id="rId7"/>
    <p:sldId id="511" r:id="rId8"/>
    <p:sldId id="502" r:id="rId9"/>
    <p:sldId id="449" r:id="rId10"/>
    <p:sldId id="450" r:id="rId11"/>
    <p:sldId id="512" r:id="rId12"/>
    <p:sldId id="514" r:id="rId13"/>
    <p:sldId id="435" r:id="rId14"/>
    <p:sldId id="436" r:id="rId15"/>
    <p:sldId id="493" r:id="rId16"/>
    <p:sldId id="438" r:id="rId17"/>
    <p:sldId id="476" r:id="rId18"/>
    <p:sldId id="469" r:id="rId19"/>
    <p:sldId id="457" r:id="rId20"/>
    <p:sldId id="463" r:id="rId21"/>
    <p:sldId id="474" r:id="rId22"/>
    <p:sldId id="477" r:id="rId23"/>
    <p:sldId id="509" r:id="rId24"/>
    <p:sldId id="510" r:id="rId25"/>
    <p:sldId id="500" r:id="rId26"/>
    <p:sldId id="501" r:id="rId27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85578" autoAdjust="0"/>
  </p:normalViewPr>
  <p:slideViewPr>
    <p:cSldViewPr>
      <p:cViewPr varScale="1">
        <p:scale>
          <a:sx n="101" d="100"/>
          <a:sy n="101" d="100"/>
        </p:scale>
        <p:origin x="390" y="96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6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C891710-B305-4F66-9F87-8FEEB22943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57EF454-E94A-4753-B4A5-12238029FF4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5FDBF389-F5AB-406A-BA25-2189E989422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3BF55404-2BFD-4BD8-BDD0-29FE593FC08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63F0C048-C459-4468-AA23-2B1930E724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C0B3C8AA-5184-483E-880E-ABA1EC74F08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CDDED108-0BBE-4C21-9A26-B59EC66C47C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0B2507C0-14AC-4B5B-B40A-48C8CDCEBC2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9333" name="Rectangle 5">
            <a:extLst>
              <a:ext uri="{FF2B5EF4-FFF2-40B4-BE49-F238E27FC236}">
                <a16:creationId xmlns:a16="http://schemas.microsoft.com/office/drawing/2014/main" id="{A09C17A3-3F6D-4AD6-AA4E-D24E6E420B1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4572000"/>
            <a:ext cx="5334000" cy="434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9334" name="Rectangle 6">
            <a:extLst>
              <a:ext uri="{FF2B5EF4-FFF2-40B4-BE49-F238E27FC236}">
                <a16:creationId xmlns:a16="http://schemas.microsoft.com/office/drawing/2014/main" id="{8D29A130-BB3F-454D-A75B-BF98B8621F2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5" name="Rectangle 7">
            <a:extLst>
              <a:ext uri="{FF2B5EF4-FFF2-40B4-BE49-F238E27FC236}">
                <a16:creationId xmlns:a16="http://schemas.microsoft.com/office/drawing/2014/main" id="{56F20513-BB9D-451D-97F2-3E319E1736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1C0E2B-7CD0-40CF-8EC7-D5BD094D3F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Poisson ratio:</a:t>
            </a:r>
          </a:p>
          <a:p>
            <a:r>
              <a:rPr lang="en-US" altLang="en-US"/>
              <a:t>PDMS = 0.5</a:t>
            </a:r>
          </a:p>
          <a:p>
            <a:r>
              <a:rPr lang="en-US" altLang="en-US"/>
              <a:t>polyacrylamide = 0.45</a:t>
            </a:r>
          </a:p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E2AD5FA-35FA-4F10-820A-781962635AB8}" type="slidenum">
              <a:rPr lang="en-US" altLang="en-US" sz="1200" smtClean="0"/>
              <a:pPr eaLnBrk="1" hangingPunct="1"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2B8FF95A-8A60-44AA-82F8-29E4AF2A8F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5C9D6C4-7F2C-4031-A831-3930E71496A1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BB64A629-0107-450A-94F1-1CC17DC40B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0413" y="590550"/>
            <a:ext cx="2197100" cy="1647825"/>
          </a:xfrm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97AAADD5-BFB8-4AF8-AA55-BAD344A656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4863" y="617538"/>
            <a:ext cx="5848350" cy="834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7" tIns="45714" rIns="91427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B5BAE251-6171-4F06-9D3F-CC3F91ACF8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4BFE8502-185D-4018-BDD9-4A28DF3E87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i="1"/>
              <a:t>BDM</a:t>
            </a:r>
            <a:r>
              <a:rPr lang="en-US" altLang="en-US"/>
              <a:t> (2,3-butanedione monoxime), an inhibitor of myosin-</a:t>
            </a:r>
            <a:r>
              <a:rPr lang="en-US" altLang="en-US" i="1"/>
              <a:t>actin</a:t>
            </a:r>
            <a:r>
              <a:rPr lang="en-US" altLang="en-US"/>
              <a:t> interaction.</a:t>
            </a:r>
          </a:p>
          <a:p>
            <a:r>
              <a:rPr lang="en-US" altLang="en-US"/>
              <a:t>Cytochalasin D is an inhibitor of actin polymerization by binding G-actin. disrupts actin fiber stability.</a:t>
            </a:r>
          </a:p>
          <a:p>
            <a:r>
              <a:rPr lang="en-US" altLang="en-US"/>
              <a:t>Both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57845ADC-052A-4ABE-85B2-15CC72AC5E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ECB384D-1013-43C6-AF37-63307B51E78B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8D591CA9-7DAC-424C-9627-F1D97E9086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68AE68F-D843-4A26-9809-4C5DF3F3A195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9C7437F9-C77A-460A-B679-0B37947C5E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0413" y="590550"/>
            <a:ext cx="2197100" cy="1647825"/>
          </a:xfrm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3BC1290C-4B76-49F7-9204-61AF0BE0BA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4863" y="617538"/>
            <a:ext cx="5848350" cy="834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7" tIns="45714" rIns="91427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E0A37ED4-30CD-4944-BECF-77A053B314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5F2DB29-3D3C-4EC0-B417-ABFEFEE2CF1A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D77F7DFA-D6D4-4E63-BA9F-5571DF9016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0413" y="590550"/>
            <a:ext cx="2197100" cy="1647825"/>
          </a:xfrm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906185AA-CD06-478E-9FA6-EC0D0D1D7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4863" y="617538"/>
            <a:ext cx="5848350" cy="834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7" tIns="45714" rIns="91427" bIns="45714"/>
          <a:lstStyle/>
          <a:p>
            <a:r>
              <a:rPr lang="en-US" altLang="en-US"/>
              <a:t>Staining for vinculin, which normally shows up in focal adhesions.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1536B3C8-0999-453A-8890-7220042A17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605CC358-7B2D-49EB-AE36-A124BEC7E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/>
              <a:t>hMSCVs plated on PDMS micropost arrays.  “about” 2 um diameter, 1-12 um height.</a:t>
            </a:r>
          </a:p>
          <a:p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FBB1F4BE-67AE-4DEE-A181-0695EDE5E7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EF41458-47FF-4B90-9D60-07EA163D0B27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9FBA9377-104F-44D8-B6A1-7324D33FF7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DE900FC8-486A-4C94-99B4-D5CE54328D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28600" indent="-228600">
              <a:buFontTx/>
              <a:buAutoNum type="alphaLcParenBoth"/>
            </a:pPr>
            <a:r>
              <a:rPr lang="en-US" altLang="en-US"/>
              <a:t>Brightfield micrographs of hMSCs stained for ALP (blue, ostoeblast) and Lip (lipid droplets, red) after 14 d of culture in bipotential differentiation medium (MM) on micropost arrays of indicated rigidities. Scale bar, 300 </a:t>
            </a:r>
            <a:r>
              <a:rPr lang="el-GR" altLang="en-US"/>
              <a:t>μ</a:t>
            </a:r>
            <a:r>
              <a:rPr lang="en-US" altLang="en-US"/>
              <a:t>m. (</a:t>
            </a:r>
            <a:r>
              <a:rPr lang="en-US" altLang="en-US" b="1"/>
              <a:t>b</a:t>
            </a:r>
            <a:r>
              <a:rPr lang="en-US" altLang="en-US"/>
              <a:t>,</a:t>
            </a:r>
            <a:r>
              <a:rPr lang="en-US" altLang="en-US" b="1"/>
              <a:t>c</a:t>
            </a:r>
            <a:r>
              <a:rPr lang="en-US" altLang="en-US"/>
              <a:t>) Mean percentages of hMSC osteogenesis (</a:t>
            </a:r>
            <a:r>
              <a:rPr lang="en-US" altLang="en-US" b="1"/>
              <a:t>b</a:t>
            </a:r>
            <a:r>
              <a:rPr lang="en-US" altLang="en-US"/>
              <a:t>) and adipogenesis (</a:t>
            </a:r>
            <a:r>
              <a:rPr lang="en-US" altLang="en-US" b="1"/>
              <a:t>c</a:t>
            </a:r>
            <a:r>
              <a:rPr lang="en-US" altLang="en-US"/>
              <a:t>) as a function of micropost rigidity. Glass served as a control. Error bars, s.e.m. (</a:t>
            </a:r>
            <a:r>
              <a:rPr lang="en-US" altLang="en-US" i="1"/>
              <a:t>n </a:t>
            </a:r>
            <a:r>
              <a:rPr lang="en-US" altLang="en-US"/>
              <a:t>≥ 3). NS, not significant (</a:t>
            </a:r>
            <a:r>
              <a:rPr lang="en-US" altLang="en-US" i="1"/>
              <a:t>P </a:t>
            </a:r>
            <a:r>
              <a:rPr lang="en-US" altLang="en-US"/>
              <a:t>&gt; 0.05), </a:t>
            </a:r>
            <a:r>
              <a:rPr lang="en-US" altLang="en-US" i="1"/>
              <a:t>*P </a:t>
            </a:r>
            <a:r>
              <a:rPr lang="en-US" altLang="en-US"/>
              <a:t>&lt; 0.05; Student’s </a:t>
            </a:r>
            <a:r>
              <a:rPr lang="en-US" altLang="en-US" i="1"/>
              <a:t>t</a:t>
            </a:r>
            <a:r>
              <a:rPr lang="en-US" altLang="en-US"/>
              <a:t>-test. 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29AF8FBA-A48A-4F85-9B6E-9E9D0C487A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868177F-09D4-4BD0-BA3A-A11E5030C7CB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68B05FBB-D45F-4C80-AE73-68498EB547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B4B6C3-1CD3-4C2A-8175-9DC33AD2AB52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42F2A523-F88D-44C6-9691-292BF156C1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0413" y="590550"/>
            <a:ext cx="2197100" cy="1647825"/>
          </a:xfrm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05EC9620-5ECB-4A52-A1E8-9675A7E9B9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4863" y="617538"/>
            <a:ext cx="5848350" cy="834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9FBA9377-104F-44D8-B6A1-7324D33FF7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DE900FC8-486A-4C94-99B4-D5CE54328D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buFontTx/>
              <a:buNone/>
            </a:pPr>
            <a:r>
              <a:rPr lang="en-US" dirty="0"/>
              <a:t>Scanning electron micrographs of a wild-type </a:t>
            </a:r>
            <a:r>
              <a:rPr lang="en-US" dirty="0" err="1"/>
              <a:t>fruitfly</a:t>
            </a:r>
            <a:r>
              <a:rPr lang="en-US" dirty="0"/>
              <a:t> (panel </a:t>
            </a:r>
            <a:r>
              <a:rPr lang="en-US" b="1" dirty="0"/>
              <a:t>a</a:t>
            </a:r>
            <a:r>
              <a:rPr lang="en-US" dirty="0"/>
              <a:t>) and a </a:t>
            </a:r>
            <a:r>
              <a:rPr lang="en-US" dirty="0" err="1"/>
              <a:t>fruitfly</a:t>
            </a:r>
            <a:r>
              <a:rPr lang="en-US" dirty="0"/>
              <a:t> with patches (clones) of cells that are homozygous mutant for the Hippo (</a:t>
            </a:r>
            <a:r>
              <a:rPr lang="en-US" i="1" dirty="0" err="1"/>
              <a:t>hpo</a:t>
            </a:r>
            <a:r>
              <a:rPr lang="en-US" dirty="0"/>
              <a:t>) gene (panel </a:t>
            </a:r>
            <a:r>
              <a:rPr lang="en-US" b="1" dirty="0"/>
              <a:t>b</a:t>
            </a:r>
            <a:r>
              <a:rPr lang="en-US" dirty="0"/>
              <a:t>) are shown. The </a:t>
            </a:r>
            <a:r>
              <a:rPr lang="en-US" i="1" dirty="0" err="1"/>
              <a:t>hpo</a:t>
            </a:r>
            <a:r>
              <a:rPr lang="en-US" dirty="0"/>
              <a:t>-mutant tissues exhibit overgrowth of the adult cuticle. Panel </a:t>
            </a:r>
            <a:r>
              <a:rPr lang="en-US" b="1" dirty="0"/>
              <a:t>c</a:t>
            </a:r>
            <a:r>
              <a:rPr lang="en-US" dirty="0"/>
              <a:t> shows a mouse liver from a wild-type animal at 2 months of age, and panel </a:t>
            </a:r>
            <a:r>
              <a:rPr lang="en-US" b="1" dirty="0"/>
              <a:t>d</a:t>
            </a:r>
            <a:r>
              <a:rPr lang="en-US" dirty="0"/>
              <a:t> shows a mouse liver from a mouse mutant at 2 months of age in which the two </a:t>
            </a:r>
            <a:r>
              <a:rPr lang="en-US" i="1" dirty="0" err="1"/>
              <a:t>hpo</a:t>
            </a:r>
            <a:r>
              <a:rPr lang="en-US" dirty="0"/>
              <a:t> homologs mammalian STE20-like protein kinase 1 (</a:t>
            </a:r>
            <a:r>
              <a:rPr lang="en-US" i="1" dirty="0"/>
              <a:t>Mst1</a:t>
            </a:r>
            <a:r>
              <a:rPr lang="en-US" dirty="0"/>
              <a:t>) and </a:t>
            </a:r>
            <a:r>
              <a:rPr lang="en-US" i="1" dirty="0"/>
              <a:t>Mst2</a:t>
            </a:r>
            <a:r>
              <a:rPr lang="en-US" dirty="0"/>
              <a:t> have been conditionally deleted in the developing liver.; https://www.nature.com/articles/nrd4161</a:t>
            </a:r>
            <a:endParaRPr lang="en-US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29AF8FBA-A48A-4F85-9B6E-9E9D0C487A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868177F-09D4-4BD0-BA3A-A11E5030C7CB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546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BFE7D974-7DE2-42F4-81E6-A9C262936A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C330A35-32C6-4804-9382-AC4C6B9885AF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3285ACCD-3D21-49DD-807A-D5D84F245E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0413" y="590550"/>
            <a:ext cx="2197100" cy="1647825"/>
          </a:xfrm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1554E8DD-F934-4B46-8FE9-A431C720D8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4863" y="617538"/>
            <a:ext cx="5848350" cy="834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7" tIns="45714" rIns="91427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202C4C-4104-449D-84C3-10F0E0A0D2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1BD3BE-9CC7-49EF-BDDF-C5B5D718E0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83DF7D-041C-46F6-B1E8-C4C74A8283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72F25-55E2-40D0-AA6D-7871D55CB8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4513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6ADB6D8-CC49-4865-8CDC-85EDE109C2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4D9766-94B6-4D5A-B40E-7CC6AA1EBC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A220E4-6BE5-4B35-8861-AD6FFDEBA4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0D341-B212-48AB-B23E-1B53E930FB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088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76200"/>
            <a:ext cx="20955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1341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209555-3D19-4CCD-8494-AA6D219A0E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6637D0-961B-44FD-A95D-1266B6E30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2EA6CC-CC68-4EC5-85CB-69E5BD3ED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ED90F-9CCB-4274-AE74-FEE858D51E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130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71628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4510DDB-DA85-4E36-847B-00E297430E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A46A5C-6155-4206-B5CB-BA01E31F6D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354220E-DBB8-4584-A5FF-B45D79103F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876DF-33B3-4D76-B5D3-559078C5B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71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14BD16-5693-4D76-84F1-D7C4328977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697BBB-F119-499D-9885-27FFCFE59B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5609B5-243D-4F7D-A124-D894CC86DC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1711-2C4D-471D-AB0E-0DCE7DC8DA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9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D20290-5C75-4FCB-9788-462F91EEA3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0702866-76F7-4B13-B7EE-DB7D169AEA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6FCDCF-476A-4331-B0D7-B1A7D24334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A040-6082-4ECA-B988-DFD6FEB2B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131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530BCB-EB0F-4C59-9F57-85C596ECA3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F4139E-1341-48E2-99E6-A1EE0A4205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2C8E83-880E-468F-BB5F-26879A22A1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78169-FE6B-4082-8928-71481A10BD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67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13D0011-A7B3-4E21-99F9-43D9E22E07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5831D67-05D3-45D4-B88B-9FB178B301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A3E0DDC-7566-43D0-8213-35C06776A6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C91F9-431F-495F-8440-0FE1292B30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515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8EE262A-0EF9-4DD9-9E7E-50EB990E9F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F38F3E3-C155-46FB-B18A-43D3E7ADBF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C80E9C6-81CB-41BF-A3B2-25A554ADD7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D831-78CE-442F-8EBC-B31ABB6C64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86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CA77D0-A555-4541-9368-79BD5947FA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6E66E6D-FE05-4C19-A72B-32E5269289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9F08513-9600-40EA-B868-23297020B7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7A769-A3B4-4857-B711-8EBC9419B7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04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22E890-7AAE-4BC0-8FE2-CDB42AC639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DB0AA0-F6DA-4089-A1BD-1CC89D2DCF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F7F04F-78B5-41B6-A682-909E5C382C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DF645-0222-4534-A076-D312FC46A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51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D562F0-7924-4F64-9817-A91C7E8C93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2B1420-A5CA-4434-AA8F-89C070FEC0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E444A-D37B-4BAF-B975-CF786AF790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F8382-28C7-43F9-A57C-BBDCBD607F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40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CE1557A-FE8A-420D-9C98-42FB697C2D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D95C0EE-18CD-46F6-8384-A3D02E88F8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0C50CDA-64D2-42F8-8F65-63861CAE61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0F5E85E-69EC-43F1-A524-FDB9840E91B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52A66DD-EAB1-4712-84E6-7812509545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4B1FCC1-44B4-43F0-BE98-4ED8506D81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125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£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3.png"/><Relationship Id="rId7" Type="http://schemas.openxmlformats.org/officeDocument/2006/relationships/image" Target="../media/image3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4.wmf"/><Relationship Id="rId10" Type="http://schemas.openxmlformats.org/officeDocument/2006/relationships/image" Target="../media/image37.TI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7.png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png"/><Relationship Id="rId7" Type="http://schemas.openxmlformats.org/officeDocument/2006/relationships/image" Target="../media/image1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TIF"/><Relationship Id="rId5" Type="http://schemas.openxmlformats.org/officeDocument/2006/relationships/image" Target="../media/image11.png"/><Relationship Id="rId10" Type="http://schemas.openxmlformats.org/officeDocument/2006/relationships/image" Target="../media/image16.wmf"/><Relationship Id="rId4" Type="http://schemas.openxmlformats.org/officeDocument/2006/relationships/image" Target="../media/image10.png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611D21A-A59B-4A75-A830-C8568F9D24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" name="Google Shape;393;g10e68bb48e1_0_357">
            <a:extLst>
              <a:ext uri="{FF2B5EF4-FFF2-40B4-BE49-F238E27FC236}">
                <a16:creationId xmlns:a16="http://schemas.microsoft.com/office/drawing/2014/main" id="{47F82EE1-3584-FCFC-42A4-94DF6C9C98C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9575" r="13016"/>
          <a:stretch/>
        </p:blipFill>
        <p:spPr>
          <a:xfrm>
            <a:off x="5489713" y="457200"/>
            <a:ext cx="2849146" cy="3140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C81EC2-3246-0D83-EC6B-053D532B2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28" y="76200"/>
            <a:ext cx="3964057" cy="3492966"/>
          </a:xfrm>
          <a:prstGeom prst="rect">
            <a:avLst/>
          </a:prstGeom>
        </p:spPr>
      </p:pic>
      <p:pic>
        <p:nvPicPr>
          <p:cNvPr id="3" name="Picture 2" descr="X-ray of a bone&#10;&#10;AI-generated content may be incorrect.">
            <a:extLst>
              <a:ext uri="{FF2B5EF4-FFF2-40B4-BE49-F238E27FC236}">
                <a16:creationId xmlns:a16="http://schemas.microsoft.com/office/drawing/2014/main" id="{776200F0-6A08-6515-CAB1-A905CE924E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974" y="3779275"/>
            <a:ext cx="2026623" cy="2971255"/>
          </a:xfrm>
          <a:prstGeom prst="rect">
            <a:avLst/>
          </a:prstGeom>
        </p:spPr>
      </p:pic>
      <p:pic>
        <p:nvPicPr>
          <p:cNvPr id="7" name="Picture 6" descr="A person swinging a tennis racket&#10;&#10;AI-generated content may be incorrect.">
            <a:extLst>
              <a:ext uri="{FF2B5EF4-FFF2-40B4-BE49-F238E27FC236}">
                <a16:creationId xmlns:a16="http://schemas.microsoft.com/office/drawing/2014/main" id="{0B0CF0D3-B9EF-E0A3-54EA-AD0615DA49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22" y="3979028"/>
            <a:ext cx="457200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>
            <a:extLst>
              <a:ext uri="{FF2B5EF4-FFF2-40B4-BE49-F238E27FC236}">
                <a16:creationId xmlns:a16="http://schemas.microsoft.com/office/drawing/2014/main" id="{302903C3-3F69-44AD-A69F-C6FCD8F48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6400800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5" name="Rectangle 2">
            <a:extLst>
              <a:ext uri="{FF2B5EF4-FFF2-40B4-BE49-F238E27FC236}">
                <a16:creationId xmlns:a16="http://schemas.microsoft.com/office/drawing/2014/main" id="{8883D783-F97A-4FEA-96B0-721A6C1A5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6EED77E3-87AB-4131-88ED-CC5220659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197" name="Rectangle 4">
            <a:extLst>
              <a:ext uri="{FF2B5EF4-FFF2-40B4-BE49-F238E27FC236}">
                <a16:creationId xmlns:a16="http://schemas.microsoft.com/office/drawing/2014/main" id="{6ABDE525-88C6-4DFF-8FA2-B0D64B49D4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/>
              <a:t>Harris AK, Wild P, Stopak D. </a:t>
            </a:r>
            <a:r>
              <a:rPr lang="en-US" altLang="en-US" sz="2000" i="1"/>
              <a:t>Science</a:t>
            </a:r>
            <a:r>
              <a:rPr lang="en-US" altLang="en-US" sz="2000"/>
              <a:t>, </a:t>
            </a:r>
            <a:r>
              <a:rPr lang="en-US" altLang="en-US" sz="2000" b="1"/>
              <a:t>208</a:t>
            </a:r>
            <a:r>
              <a:rPr lang="en-US" altLang="en-US" sz="2000"/>
              <a:t>:177-9 (1980).</a:t>
            </a:r>
          </a:p>
        </p:txBody>
      </p:sp>
      <p:sp>
        <p:nvSpPr>
          <p:cNvPr id="8198" name="Line 5">
            <a:extLst>
              <a:ext uri="{FF2B5EF4-FFF2-40B4-BE49-F238E27FC236}">
                <a16:creationId xmlns:a16="http://schemas.microsoft.com/office/drawing/2014/main" id="{D42F7046-7CD2-4D64-B976-D0B73F8E6C9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Rectangle 6">
            <a:extLst>
              <a:ext uri="{FF2B5EF4-FFF2-40B4-BE49-F238E27FC236}">
                <a16:creationId xmlns:a16="http://schemas.microsoft.com/office/drawing/2014/main" id="{EB39D09C-F161-4AC0-80FB-C8E1F28C60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838200"/>
            <a:ext cx="7772400" cy="609600"/>
          </a:xfrm>
        </p:spPr>
        <p:txBody>
          <a:bodyPr/>
          <a:lstStyle/>
          <a:p>
            <a:pPr eaLnBrk="1" hangingPunct="1"/>
            <a:r>
              <a:rPr lang="en-US" altLang="en-US"/>
              <a:t>Thin, crosslinked sheets of silicone fluid</a:t>
            </a:r>
          </a:p>
          <a:p>
            <a:pPr eaLnBrk="1" hangingPunct="1"/>
            <a:endParaRPr lang="en-US" altLang="en-US"/>
          </a:p>
        </p:txBody>
      </p:sp>
      <p:pic>
        <p:nvPicPr>
          <p:cNvPr id="8200" name="Picture 8">
            <a:extLst>
              <a:ext uri="{FF2B5EF4-FFF2-40B4-BE49-F238E27FC236}">
                <a16:creationId xmlns:a16="http://schemas.microsoft.com/office/drawing/2014/main" id="{DE84C710-0FB5-4FC0-A998-32DD5933D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6076950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Estimating Cell-generated Traction Forces</a:t>
            </a:r>
            <a:br>
              <a:rPr lang="en-US" altLang="en-US" sz="2000" dirty="0"/>
            </a:br>
            <a:r>
              <a:rPr lang="en-US" altLang="en-US" sz="2000" dirty="0" err="1"/>
              <a:t>Dembo</a:t>
            </a:r>
            <a:r>
              <a:rPr lang="en-US" altLang="en-US" sz="2000" dirty="0"/>
              <a:t>, M., and Wang, Y-L., </a:t>
            </a:r>
            <a:r>
              <a:rPr lang="en-US" altLang="en-US" sz="2000" i="1" dirty="0"/>
              <a:t>Biophysical Journal</a:t>
            </a:r>
            <a:r>
              <a:rPr lang="en-US" altLang="en-US" sz="2000" dirty="0"/>
              <a:t>, </a:t>
            </a:r>
            <a:r>
              <a:rPr lang="en-US" altLang="en-US" sz="2000" b="1" dirty="0"/>
              <a:t>76</a:t>
            </a:r>
            <a:r>
              <a:rPr lang="en-US" altLang="en-US" sz="2000" dirty="0"/>
              <a:t>:2307-16 (1999).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304800" y="9144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7772400" cy="4114800"/>
          </a:xfrm>
        </p:spPr>
        <p:txBody>
          <a:bodyPr/>
          <a:lstStyle/>
          <a:p>
            <a:pPr eaLnBrk="1" hangingPunct="1"/>
            <a:r>
              <a:rPr lang="en-US" altLang="en-US" dirty="0"/>
              <a:t>Polyacrylamide gels </a:t>
            </a:r>
          </a:p>
          <a:p>
            <a:pPr lvl="1" eaLnBrk="1" hangingPunct="1"/>
            <a:r>
              <a:rPr lang="en-US" altLang="en-US" dirty="0"/>
              <a:t>covalently immobilize collagen into this substrate</a:t>
            </a:r>
          </a:p>
          <a:p>
            <a:pPr lvl="1" eaLnBrk="1" hangingPunct="1"/>
            <a:r>
              <a:rPr lang="en-US" altLang="en-US" dirty="0"/>
              <a:t>Young’s modulus of 62 </a:t>
            </a:r>
            <a:r>
              <a:rPr lang="en-US" altLang="en-US" dirty="0" err="1"/>
              <a:t>kdyn</a:t>
            </a:r>
            <a:r>
              <a:rPr lang="en-US" altLang="en-US" dirty="0"/>
              <a:t>/cm</a:t>
            </a:r>
            <a:r>
              <a:rPr lang="en-US" altLang="en-US" baseline="30000" dirty="0"/>
              <a:t>2</a:t>
            </a:r>
            <a:r>
              <a:rPr lang="en-US" altLang="en-US" baseline="-25000" dirty="0"/>
              <a:t> </a:t>
            </a:r>
            <a:r>
              <a:rPr lang="en-US" altLang="en-US" dirty="0"/>
              <a:t>(6.2 x 10</a:t>
            </a:r>
            <a:r>
              <a:rPr lang="en-US" altLang="en-US" baseline="30000" dirty="0"/>
              <a:t>10</a:t>
            </a:r>
            <a:r>
              <a:rPr lang="en-US" altLang="en-US" baseline="-25000" dirty="0"/>
              <a:t> </a:t>
            </a:r>
            <a:r>
              <a:rPr lang="en-US" altLang="en-US" dirty="0"/>
              <a:t>kPa)</a:t>
            </a:r>
          </a:p>
          <a:p>
            <a:pPr eaLnBrk="1" hangingPunct="1"/>
            <a:r>
              <a:rPr lang="en-US" altLang="en-US" dirty="0"/>
              <a:t>Randomly embed beads into this matrix, track their displacements over time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2" name="tractionforce - YouTube_36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6030" y="3505200"/>
            <a:ext cx="713117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-171450"/>
            <a:ext cx="4411663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4038600"/>
            <a:ext cx="8153400" cy="26670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/>
              <a:t>Most intense forces along the leading edge of the cell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/>
              <a:t>Little forces under cell nucleus and along tail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/>
              <a:t>Considerations of this method: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Measurements of force per area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Spatial resolution of this force/area of 5 </a:t>
            </a:r>
            <a:r>
              <a:rPr lang="en-US" altLang="en-US" sz="2000">
                <a:latin typeface="Symbol" pitchFamily="18" charset="2"/>
              </a:rPr>
              <a:t>m</a:t>
            </a:r>
            <a:r>
              <a:rPr lang="en-US" altLang="en-US" sz="2000"/>
              <a:t>m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Details dependent on random spacing of beads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/>
              <a:t>Force-induced deformation at one place produces deflection at nearby locations; hard to decouple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444817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8" y="57150"/>
            <a:ext cx="3554412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66EA055-A5D5-4695-BCBC-306B5CF96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C70E209-1665-4AB1-9EA7-6433E33E1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07852940-5565-426A-A37B-59B96333B7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Traction force microscopy using elastomer pillar arrays</a:t>
            </a:r>
            <a:br>
              <a:rPr lang="en-US" altLang="en-US"/>
            </a:br>
            <a:r>
              <a:rPr lang="en-US" altLang="en-US"/>
              <a:t>Tan, </a:t>
            </a:r>
            <a:r>
              <a:rPr lang="en-US" altLang="en-US" i="1"/>
              <a:t>et al.</a:t>
            </a:r>
            <a:r>
              <a:rPr lang="en-US" altLang="en-US"/>
              <a:t> (2003) – Cells lying on a bed of microneedles:</a:t>
            </a:r>
          </a:p>
        </p:txBody>
      </p:sp>
      <p:sp>
        <p:nvSpPr>
          <p:cNvPr id="13317" name="Line 5">
            <a:extLst>
              <a:ext uri="{FF2B5EF4-FFF2-40B4-BE49-F238E27FC236}">
                <a16:creationId xmlns:a16="http://schemas.microsoft.com/office/drawing/2014/main" id="{93C1C877-AF5D-4F2B-9470-8D4AA5B84F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9144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318" name="Picture 6">
            <a:extLst>
              <a:ext uri="{FF2B5EF4-FFF2-40B4-BE49-F238E27FC236}">
                <a16:creationId xmlns:a16="http://schemas.microsoft.com/office/drawing/2014/main" id="{94F68E5D-C7D5-4488-B7C7-B4CCD8F61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66800"/>
            <a:ext cx="507841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9" name="Rectangle 8">
            <a:extLst>
              <a:ext uri="{FF2B5EF4-FFF2-40B4-BE49-F238E27FC236}">
                <a16:creationId xmlns:a16="http://schemas.microsoft.com/office/drawing/2014/main" id="{805708E0-B96D-4EBD-8E96-59C587B208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2600" y="4648200"/>
            <a:ext cx="8153400" cy="1752600"/>
          </a:xfrm>
          <a:noFill/>
        </p:spPr>
        <p:txBody>
          <a:bodyPr/>
          <a:lstStyle/>
          <a:p>
            <a:pPr eaLnBrk="1" hangingPunct="1"/>
            <a:r>
              <a:rPr lang="en-US" altLang="en-US" dirty="0"/>
              <a:t>One of the key, widespread methods in use today.</a:t>
            </a:r>
          </a:p>
          <a:p>
            <a:pPr eaLnBrk="1" hangingPunct="1"/>
            <a:r>
              <a:rPr lang="en-US" altLang="en-US" dirty="0"/>
              <a:t>Simple measurement of force</a:t>
            </a:r>
          </a:p>
          <a:p>
            <a:pPr eaLnBrk="1" hangingPunct="1"/>
            <a:r>
              <a:rPr lang="en-US" altLang="en-US" dirty="0"/>
              <a:t>Many considerations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63F671B7-216B-444A-B5E8-5CE0AAB4A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51D192DA-5BCB-4C76-9912-01CC95DE0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326D1F88-FBB8-474B-9C34-B20C65B9D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3240088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>
            <a:extLst>
              <a:ext uri="{FF2B5EF4-FFF2-40B4-BE49-F238E27FC236}">
                <a16:creationId xmlns:a16="http://schemas.microsoft.com/office/drawing/2014/main" id="{E37EEBBC-1337-4E5A-98E7-AFA87EB5B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2238"/>
            <a:ext cx="2009775" cy="673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DC6CF1E0-64E4-4A50-8256-2B609EF91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5"/>
          <a:stretch>
            <a:fillRect/>
          </a:stretch>
        </p:blipFill>
        <p:spPr bwMode="auto">
          <a:xfrm>
            <a:off x="1692275" y="152400"/>
            <a:ext cx="5775325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A1D5E737-87CA-49D1-8813-F73AFA2D6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76200"/>
            <a:ext cx="8958262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3942377-A15C-4708-A79C-3F9F76B66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144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740AA2E-75CB-436D-AC95-4A9E71B7B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144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E17BA-F1EA-459A-9005-8BAEB410FD3E}"/>
              </a:ext>
            </a:extLst>
          </p:cNvPr>
          <p:cNvSpPr txBox="1"/>
          <p:nvPr/>
        </p:nvSpPr>
        <p:spPr>
          <a:xfrm>
            <a:off x="3429000" y="101600"/>
            <a:ext cx="22796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200" dirty="0">
                <a:solidFill>
                  <a:schemeClr val="accent6"/>
                </a:solidFill>
                <a:latin typeface="+mj-lt"/>
              </a:rPr>
              <a:t>Is this real?</a:t>
            </a:r>
          </a:p>
        </p:txBody>
      </p:sp>
      <p:pic>
        <p:nvPicPr>
          <p:cNvPr id="18437" name="Picture 4">
            <a:extLst>
              <a:ext uri="{FF2B5EF4-FFF2-40B4-BE49-F238E27FC236}">
                <a16:creationId xmlns:a16="http://schemas.microsoft.com/office/drawing/2014/main" id="{173E2C6F-4BE8-4AC8-8691-BD8075060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62" b="63513"/>
          <a:stretch>
            <a:fillRect/>
          </a:stretch>
        </p:blipFill>
        <p:spPr bwMode="auto">
          <a:xfrm>
            <a:off x="2590800" y="838200"/>
            <a:ext cx="35845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8">
            <a:extLst>
              <a:ext uri="{FF2B5EF4-FFF2-40B4-BE49-F238E27FC236}">
                <a16:creationId xmlns:a16="http://schemas.microsoft.com/office/drawing/2014/main" id="{7A884FC2-253C-4D5F-8A64-F7027FAA3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1" r="34462"/>
          <a:stretch>
            <a:fillRect/>
          </a:stretch>
        </p:blipFill>
        <p:spPr bwMode="auto">
          <a:xfrm>
            <a:off x="152400" y="3124200"/>
            <a:ext cx="39655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9">
            <a:extLst>
              <a:ext uri="{FF2B5EF4-FFF2-40B4-BE49-F238E27FC236}">
                <a16:creationId xmlns:a16="http://schemas.microsoft.com/office/drawing/2014/main" id="{2AAD2D77-59EA-41C4-B087-4353119F2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95600"/>
            <a:ext cx="3544888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B69F28F8-764A-4938-98D4-7EB30447B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144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763505A1-C3FE-4025-8574-0F5FE57E2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14400"/>
            <a:ext cx="33528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94E775-2BA1-4BB2-88F0-C4E14577F728}"/>
              </a:ext>
            </a:extLst>
          </p:cNvPr>
          <p:cNvSpPr txBox="1"/>
          <p:nvPr/>
        </p:nvSpPr>
        <p:spPr>
          <a:xfrm>
            <a:off x="869950" y="101600"/>
            <a:ext cx="649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200" dirty="0">
                <a:solidFill>
                  <a:schemeClr val="accent6"/>
                </a:solidFill>
                <a:latin typeface="+mj-lt"/>
              </a:rPr>
              <a:t>Cantilevers to simulate bulk rigidity</a:t>
            </a:r>
          </a:p>
        </p:txBody>
      </p:sp>
      <p:pic>
        <p:nvPicPr>
          <p:cNvPr id="19461" name="Picture 9">
            <a:extLst>
              <a:ext uri="{FF2B5EF4-FFF2-40B4-BE49-F238E27FC236}">
                <a16:creationId xmlns:a16="http://schemas.microsoft.com/office/drawing/2014/main" id="{C20114FF-EF58-4961-B276-26F7F5FF7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066800"/>
            <a:ext cx="691515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18D7707-D009-40B8-A280-238DE07D3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Saez, </a:t>
            </a:r>
            <a:r>
              <a:rPr lang="en-US" altLang="en-US" i="1">
                <a:sym typeface="Symbol" panose="05050102010706020507" pitchFamily="18" charset="2"/>
              </a:rPr>
              <a:t>et al.</a:t>
            </a:r>
            <a:r>
              <a:rPr lang="en-US" altLang="en-US">
                <a:sym typeface="Symbol" panose="05050102010706020507" pitchFamily="18" charset="2"/>
              </a:rPr>
              <a:t> (2005), Biophysical Letters: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96FF7A3-C88D-489C-A0BB-3EABC9CB2E4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762000"/>
            <a:ext cx="7848600" cy="1143000"/>
          </a:xfrm>
        </p:spPr>
        <p:txBody>
          <a:bodyPr/>
          <a:lstStyle/>
          <a:p>
            <a:pPr eaLnBrk="1" hangingPunct="1"/>
            <a:r>
              <a:rPr lang="en-US" altLang="en-US" sz="2000"/>
              <a:t>Is the mechanical activity of epithelial cells controlled by deformations or forces?</a:t>
            </a:r>
          </a:p>
          <a:p>
            <a:pPr eaLnBrk="1" hangingPunct="1"/>
            <a:r>
              <a:rPr lang="en-US" altLang="en-US" sz="2000"/>
              <a:t>Relate pillars to slabs</a:t>
            </a:r>
          </a:p>
        </p:txBody>
      </p:sp>
      <p:sp>
        <p:nvSpPr>
          <p:cNvPr id="20484" name="Rectangle 5">
            <a:extLst>
              <a:ext uri="{FF2B5EF4-FFF2-40B4-BE49-F238E27FC236}">
                <a16:creationId xmlns:a16="http://schemas.microsoft.com/office/drawing/2014/main" id="{2E74546A-7381-4D7D-977C-3A093B275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pic>
        <p:nvPicPr>
          <p:cNvPr id="20485" name="Picture 6">
            <a:extLst>
              <a:ext uri="{FF2B5EF4-FFF2-40B4-BE49-F238E27FC236}">
                <a16:creationId xmlns:a16="http://schemas.microsoft.com/office/drawing/2014/main" id="{5043563D-5966-4D44-9197-23A5BC1AD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44"/>
          <a:stretch>
            <a:fillRect/>
          </a:stretch>
        </p:blipFill>
        <p:spPr bwMode="auto">
          <a:xfrm>
            <a:off x="304800" y="2286000"/>
            <a:ext cx="3581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6" name="Text Box 7">
            <a:extLst>
              <a:ext uri="{FF2B5EF4-FFF2-40B4-BE49-F238E27FC236}">
                <a16:creationId xmlns:a16="http://schemas.microsoft.com/office/drawing/2014/main" id="{DA0D7979-3887-4E8A-A893-022E74E94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276600"/>
            <a:ext cx="311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0487" name="Oval 9">
            <a:extLst>
              <a:ext uri="{FF2B5EF4-FFF2-40B4-BE49-F238E27FC236}">
                <a16:creationId xmlns:a16="http://schemas.microsoft.com/office/drawing/2014/main" id="{1C0C19D2-B4EB-4D47-B97A-1986312D2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2514600"/>
            <a:ext cx="762000" cy="7620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0488" name="Line 10">
            <a:extLst>
              <a:ext uri="{FF2B5EF4-FFF2-40B4-BE49-F238E27FC236}">
                <a16:creationId xmlns:a16="http://schemas.microsoft.com/office/drawing/2014/main" id="{A414BAD6-DA1B-4654-BB4E-7C05ADFAC0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2590800"/>
            <a:ext cx="2286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9" name="Text Box 11">
            <a:extLst>
              <a:ext uri="{FF2B5EF4-FFF2-40B4-BE49-F238E27FC236}">
                <a16:creationId xmlns:a16="http://schemas.microsoft.com/office/drawing/2014/main" id="{12D8260A-0208-42F5-A330-6F500BF52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2438400"/>
            <a:ext cx="28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r</a:t>
            </a:r>
          </a:p>
        </p:txBody>
      </p:sp>
      <p:graphicFrame>
        <p:nvGraphicFramePr>
          <p:cNvPr id="20490" name="Object 21">
            <a:extLst>
              <a:ext uri="{FF2B5EF4-FFF2-40B4-BE49-F238E27FC236}">
                <a16:creationId xmlns:a16="http://schemas.microsoft.com/office/drawing/2014/main" id="{290FC164-EFAA-4731-BFEB-0821AC1C2A7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5054600"/>
          <a:ext cx="2108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54100" imgH="533400" progId="Equation.3">
                  <p:embed/>
                </p:oleObj>
              </mc:Choice>
              <mc:Fallback>
                <p:oleObj name="Equation" r:id="rId4" imgW="1054100" imgH="5334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054600"/>
                        <a:ext cx="21082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1" name="Text Box 22">
            <a:extLst>
              <a:ext uri="{FF2B5EF4-FFF2-40B4-BE49-F238E27FC236}">
                <a16:creationId xmlns:a16="http://schemas.microsoft.com/office/drawing/2014/main" id="{D4B8BFB4-22E0-477D-9DE2-53B413758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905000"/>
            <a:ext cx="944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pillars</a:t>
            </a:r>
          </a:p>
        </p:txBody>
      </p:sp>
      <p:sp>
        <p:nvSpPr>
          <p:cNvPr id="20492" name="Text Box 23">
            <a:extLst>
              <a:ext uri="{FF2B5EF4-FFF2-40B4-BE49-F238E27FC236}">
                <a16:creationId xmlns:a16="http://schemas.microsoft.com/office/drawing/2014/main" id="{DBFC91F1-8269-4A8C-9543-E758AC07C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1828800"/>
            <a:ext cx="375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slabs, ala Landau &amp; Lifschitz</a:t>
            </a:r>
          </a:p>
        </p:txBody>
      </p:sp>
      <p:graphicFrame>
        <p:nvGraphicFramePr>
          <p:cNvPr id="20493" name="Object 1">
            <a:extLst>
              <a:ext uri="{FF2B5EF4-FFF2-40B4-BE49-F238E27FC236}">
                <a16:creationId xmlns:a16="http://schemas.microsoft.com/office/drawing/2014/main" id="{220BEFA3-6710-4DF1-87BB-76691133EF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2500" y="3810000"/>
          <a:ext cx="22860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16100" imgH="533400" progId="Equation.3">
                  <p:embed/>
                </p:oleObj>
              </mc:Choice>
              <mc:Fallback>
                <p:oleObj name="Equation" r:id="rId6" imgW="1816100" imgH="533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3810000"/>
                        <a:ext cx="2286000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4" name="Rectangle 23">
            <a:extLst>
              <a:ext uri="{FF2B5EF4-FFF2-40B4-BE49-F238E27FC236}">
                <a16:creationId xmlns:a16="http://schemas.microsoft.com/office/drawing/2014/main" id="{9C8A3EB5-1383-49C9-AB80-1CB4864E6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20495" name="Object 4">
            <a:extLst>
              <a:ext uri="{FF2B5EF4-FFF2-40B4-BE49-F238E27FC236}">
                <a16:creationId xmlns:a16="http://schemas.microsoft.com/office/drawing/2014/main" id="{00158698-B19B-4F3A-8DDD-227657A9B7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5263" y="2598738"/>
          <a:ext cx="2155825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28254" imgH="533169" progId="Equation.3">
                  <p:embed/>
                </p:oleObj>
              </mc:Choice>
              <mc:Fallback>
                <p:oleObj name="Equation" r:id="rId8" imgW="1028254" imgH="53316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5263" y="2598738"/>
                        <a:ext cx="2155825" cy="112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6" name="TextBox 5">
            <a:extLst>
              <a:ext uri="{FF2B5EF4-FFF2-40B4-BE49-F238E27FC236}">
                <a16:creationId xmlns:a16="http://schemas.microsoft.com/office/drawing/2014/main" id="{7B103414-ED1E-460B-9670-9AC652766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3760788"/>
            <a:ext cx="3644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(assume area of force application </a:t>
            </a:r>
            <a:br>
              <a:rPr lang="en-US" altLang="en-US" sz="2000">
                <a:latin typeface="Times New Roman" panose="02020603050405020304" pitchFamily="18" charset="0"/>
              </a:rPr>
            </a:br>
            <a:r>
              <a:rPr lang="en-US" altLang="en-US" sz="2000">
                <a:latin typeface="Times New Roman" panose="02020603050405020304" pitchFamily="18" charset="0"/>
              </a:rPr>
              <a:t>is equal to pillar diameters)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A63529-9B82-51E3-FE80-6BB05987D7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228600"/>
            <a:ext cx="8763000" cy="609600"/>
          </a:xfrm>
        </p:spPr>
        <p:txBody>
          <a:bodyPr/>
          <a:lstStyle/>
          <a:p>
            <a:pPr algn="ctr" eaLnBrk="1" hangingPunct="1"/>
            <a:r>
              <a:rPr lang="en-US" altLang="en-US" sz="3600"/>
              <a:t>Cellular forces</a:t>
            </a:r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114800" y="990600"/>
            <a:ext cx="4800600" cy="2819400"/>
          </a:xfrm>
          <a:noFill/>
        </p:spPr>
        <p:txBody>
          <a:bodyPr/>
          <a:lstStyle/>
          <a:p>
            <a:pPr eaLnBrk="1" hangingPunct="1"/>
            <a:r>
              <a:rPr lang="en-US" altLang="en-US" dirty="0"/>
              <a:t>Cells generate forces and use them to carry out numerous functions.</a:t>
            </a:r>
          </a:p>
          <a:p>
            <a:pPr eaLnBrk="1" hangingPunct="1"/>
            <a:r>
              <a:rPr lang="en-US" altLang="en-US" dirty="0"/>
              <a:t>Cells measure the mechanical response of the environment to forces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2" name="myoblasts300">
            <a:hlinkClick r:id="" action="ppaction://media"/>
            <a:extLst>
              <a:ext uri="{FF2B5EF4-FFF2-40B4-BE49-F238E27FC236}">
                <a16:creationId xmlns:a16="http://schemas.microsoft.com/office/drawing/2014/main" id="{27357E14-C398-767C-5146-2EFEB0E1D5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96450" y="1092847"/>
            <a:ext cx="3041565" cy="2488554"/>
          </a:xfrm>
          <a:prstGeom prst="rect">
            <a:avLst/>
          </a:prstGeom>
        </p:spPr>
      </p:pic>
      <p:pic>
        <p:nvPicPr>
          <p:cNvPr id="3" name="videoclip(1)">
            <a:hlinkClick r:id="" action="ppaction://media"/>
            <a:extLst>
              <a:ext uri="{FF2B5EF4-FFF2-40B4-BE49-F238E27FC236}">
                <a16:creationId xmlns:a16="http://schemas.microsoft.com/office/drawing/2014/main" id="{0C912ADA-7FE8-5CE3-5BEF-9C7ECB92CE2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29132" y="3989830"/>
            <a:ext cx="3523760" cy="2639569"/>
          </a:xfrm>
          <a:prstGeom prst="rect">
            <a:avLst/>
          </a:prstGeom>
        </p:spPr>
      </p:pic>
      <p:pic>
        <p:nvPicPr>
          <p:cNvPr id="4" name="neonatal-myocyte-colony">
            <a:hlinkClick r:id="" action="ppaction://media"/>
            <a:extLst>
              <a:ext uri="{FF2B5EF4-FFF2-40B4-BE49-F238E27FC236}">
                <a16:creationId xmlns:a16="http://schemas.microsoft.com/office/drawing/2014/main" id="{C1BDD5C7-974F-5F4C-BD18-9ACAECEE5AC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6450" y="3750423"/>
            <a:ext cx="3041565" cy="304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9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109AF7C8-2C17-47E2-93AB-12FC01012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191000"/>
            <a:ext cx="82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chemeClr val="bg1"/>
                </a:solidFill>
                <a:latin typeface="Symbol" panose="05050102010706020507" pitchFamily="18" charset="2"/>
              </a:rPr>
              <a:t>m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</a:t>
            </a:r>
          </a:p>
        </p:txBody>
      </p:sp>
      <p:pic>
        <p:nvPicPr>
          <p:cNvPr id="22531" name="Picture 6">
            <a:extLst>
              <a:ext uri="{FF2B5EF4-FFF2-40B4-BE49-F238E27FC236}">
                <a16:creationId xmlns:a16="http://schemas.microsoft.com/office/drawing/2014/main" id="{FEC191EB-8807-4420-83F9-F4325167B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33400"/>
            <a:ext cx="5802313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2" name="Text Box 7">
            <a:extLst>
              <a:ext uri="{FF2B5EF4-FFF2-40B4-BE49-F238E27FC236}">
                <a16:creationId xmlns:a16="http://schemas.microsoft.com/office/drawing/2014/main" id="{A9E7A0CB-643F-4DF6-94BD-AF7EF5413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676400"/>
            <a:ext cx="2271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2 nN/micrometer</a:t>
            </a:r>
          </a:p>
        </p:txBody>
      </p:sp>
      <p:sp>
        <p:nvSpPr>
          <p:cNvPr id="22533" name="Text Box 8">
            <a:extLst>
              <a:ext uri="{FF2B5EF4-FFF2-40B4-BE49-F238E27FC236}">
                <a16:creationId xmlns:a16="http://schemas.microsoft.com/office/drawing/2014/main" id="{D1AB7D27-FA64-445F-98D3-6C6F29268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95800"/>
            <a:ext cx="2424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71 nN/micrometer</a:t>
            </a:r>
          </a:p>
        </p:txBody>
      </p:sp>
      <p:sp>
        <p:nvSpPr>
          <p:cNvPr id="22534" name="Text Box 9">
            <a:extLst>
              <a:ext uri="{FF2B5EF4-FFF2-40B4-BE49-F238E27FC236}">
                <a16:creationId xmlns:a16="http://schemas.microsoft.com/office/drawing/2014/main" id="{608DCBA3-7AB1-4C9D-BD79-890AD3158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6400800"/>
            <a:ext cx="1546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10 microns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5E03DDA-F312-49EA-9F19-5EF0948D38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/>
              <a:t>Fu, J., </a:t>
            </a:r>
            <a:r>
              <a:rPr lang="en-US" altLang="en-US" sz="2000" i="1"/>
              <a:t>et al</a:t>
            </a:r>
            <a:r>
              <a:rPr lang="en-US" altLang="en-US" sz="2000"/>
              <a:t>., </a:t>
            </a:r>
            <a:r>
              <a:rPr lang="en-US" altLang="en-US" sz="2000" i="1"/>
              <a:t>Nature Methods</a:t>
            </a:r>
            <a:r>
              <a:rPr lang="en-US" altLang="en-US" sz="2000"/>
              <a:t>, </a:t>
            </a:r>
            <a:r>
              <a:rPr lang="en-US" altLang="en-US" sz="2000" b="1"/>
              <a:t>7</a:t>
            </a:r>
            <a:r>
              <a:rPr lang="en-US" altLang="en-US" sz="2000"/>
              <a:t>:733-6 (2010).</a:t>
            </a:r>
          </a:p>
        </p:txBody>
      </p:sp>
      <p:sp>
        <p:nvSpPr>
          <p:cNvPr id="24579" name="Line 3">
            <a:extLst>
              <a:ext uri="{FF2B5EF4-FFF2-40B4-BE49-F238E27FC236}">
                <a16:creationId xmlns:a16="http://schemas.microsoft.com/office/drawing/2014/main" id="{C1FDE015-314D-49CF-810E-21C181801718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580" name="Picture 6">
            <a:extLst>
              <a:ext uri="{FF2B5EF4-FFF2-40B4-BE49-F238E27FC236}">
                <a16:creationId xmlns:a16="http://schemas.microsoft.com/office/drawing/2014/main" id="{1245A4CF-ACD1-400C-9DD3-17FF3C6E5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028700"/>
            <a:ext cx="8877300" cy="45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689D50A-E2D4-4019-AF78-EF477E59BB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/>
              <a:t>Fu, J., </a:t>
            </a:r>
            <a:r>
              <a:rPr lang="en-US" altLang="en-US" sz="2000" i="1"/>
              <a:t>et al</a:t>
            </a:r>
            <a:r>
              <a:rPr lang="en-US" altLang="en-US" sz="2000"/>
              <a:t>., </a:t>
            </a:r>
            <a:r>
              <a:rPr lang="en-US" altLang="en-US" sz="2000" i="1"/>
              <a:t>Nature Methods</a:t>
            </a:r>
            <a:r>
              <a:rPr lang="en-US" altLang="en-US" sz="2000"/>
              <a:t>, </a:t>
            </a:r>
            <a:r>
              <a:rPr lang="en-US" altLang="en-US" sz="2000" b="1"/>
              <a:t>7</a:t>
            </a:r>
            <a:r>
              <a:rPr lang="en-US" altLang="en-US" sz="2000"/>
              <a:t>:733-6 (2010).</a:t>
            </a:r>
          </a:p>
        </p:txBody>
      </p:sp>
      <p:sp>
        <p:nvSpPr>
          <p:cNvPr id="26627" name="Line 3">
            <a:extLst>
              <a:ext uri="{FF2B5EF4-FFF2-40B4-BE49-F238E27FC236}">
                <a16:creationId xmlns:a16="http://schemas.microsoft.com/office/drawing/2014/main" id="{5F6108AE-9735-46BB-8278-B7C9256B54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28" name="Picture 2">
            <a:extLst>
              <a:ext uri="{FF2B5EF4-FFF2-40B4-BE49-F238E27FC236}">
                <a16:creationId xmlns:a16="http://schemas.microsoft.com/office/drawing/2014/main" id="{5DF7C737-7A36-4B8A-B673-B68257F16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52488"/>
            <a:ext cx="6705600" cy="578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DDF86706-995F-4606-839F-058D589956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839200" cy="609600"/>
          </a:xfrm>
        </p:spPr>
        <p:txBody>
          <a:bodyPr/>
          <a:lstStyle/>
          <a:p>
            <a:pPr eaLnBrk="1" hangingPunct="1"/>
            <a:r>
              <a:rPr lang="en-US" altLang="en-US" sz="2000">
                <a:sym typeface="Symbol" panose="05050102010706020507" pitchFamily="18" charset="2"/>
              </a:rPr>
              <a:t>Epithelial cell response on anisotropic surfaces; </a:t>
            </a:r>
            <a:br>
              <a:rPr lang="en-US" altLang="en-US" sz="2000">
                <a:sym typeface="Symbol" panose="05050102010706020507" pitchFamily="18" charset="2"/>
              </a:rPr>
            </a:br>
            <a:r>
              <a:rPr lang="en-US" altLang="en-US" sz="2000">
                <a:sym typeface="Symbol" panose="05050102010706020507" pitchFamily="18" charset="2"/>
              </a:rPr>
              <a:t>Saez </a:t>
            </a:r>
            <a:r>
              <a:rPr lang="en-US" altLang="en-US" sz="2000" i="1">
                <a:sym typeface="Symbol" panose="05050102010706020507" pitchFamily="18" charset="2"/>
              </a:rPr>
              <a:t>et al</a:t>
            </a:r>
            <a:r>
              <a:rPr lang="en-US" altLang="en-US" sz="2000">
                <a:sym typeface="Symbol" panose="05050102010706020507" pitchFamily="18" charset="2"/>
              </a:rPr>
              <a:t>. (2007) </a:t>
            </a:r>
            <a:r>
              <a:rPr lang="en-US" altLang="en-US" sz="2000" i="1">
                <a:sym typeface="Symbol" panose="05050102010706020507" pitchFamily="18" charset="2"/>
              </a:rPr>
              <a:t>Biophys J</a:t>
            </a:r>
            <a:r>
              <a:rPr lang="en-US" altLang="en-US" sz="2000">
                <a:sym typeface="Symbol" panose="05050102010706020507" pitchFamily="18" charset="2"/>
              </a:rPr>
              <a:t>, </a:t>
            </a:r>
            <a:r>
              <a:rPr lang="en-US" altLang="en-US" sz="2000" b="1">
                <a:sym typeface="Symbol" panose="05050102010706020507" pitchFamily="18" charset="2"/>
              </a:rPr>
              <a:t>104:8281-8286.</a:t>
            </a:r>
            <a:endParaRPr lang="en-US" altLang="en-US" sz="2000">
              <a:sym typeface="Symbol" panose="05050102010706020507" pitchFamily="18" charset="2"/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D55834D0-145C-4EBD-B2C0-FA2975895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8676" name="Text Box 4">
            <a:extLst>
              <a:ext uri="{FF2B5EF4-FFF2-40B4-BE49-F238E27FC236}">
                <a16:creationId xmlns:a16="http://schemas.microsoft.com/office/drawing/2014/main" id="{531515E9-3CEF-4EB4-87F5-999DDE0C8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191000"/>
            <a:ext cx="82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chemeClr val="bg1"/>
                </a:solidFill>
                <a:latin typeface="Symbol" panose="05050102010706020507" pitchFamily="18" charset="2"/>
              </a:rPr>
              <a:t>m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</a:t>
            </a:r>
          </a:p>
        </p:txBody>
      </p:sp>
      <p:pic>
        <p:nvPicPr>
          <p:cNvPr id="28677" name="Picture 5">
            <a:extLst>
              <a:ext uri="{FF2B5EF4-FFF2-40B4-BE49-F238E27FC236}">
                <a16:creationId xmlns:a16="http://schemas.microsoft.com/office/drawing/2014/main" id="{17D08BDF-313C-4E3C-96D8-67964B18C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r="47144" b="-771"/>
          <a:stretch>
            <a:fillRect/>
          </a:stretch>
        </p:blipFill>
        <p:spPr bwMode="auto">
          <a:xfrm>
            <a:off x="457200" y="800100"/>
            <a:ext cx="3683000" cy="598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5">
            <a:extLst>
              <a:ext uri="{FF2B5EF4-FFF2-40B4-BE49-F238E27FC236}">
                <a16:creationId xmlns:a16="http://schemas.microsoft.com/office/drawing/2014/main" id="{0F68AFB8-9940-4F26-90CC-EB59DE134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1" t="633" r="-6078" b="-1224"/>
          <a:stretch>
            <a:fillRect/>
          </a:stretch>
        </p:blipFill>
        <p:spPr bwMode="auto">
          <a:xfrm>
            <a:off x="4965700" y="800100"/>
            <a:ext cx="3683000" cy="598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5D87F4-4069-4697-BAD9-3ABE8C757C05}"/>
              </a:ext>
            </a:extLst>
          </p:cNvPr>
          <p:cNvSpPr txBox="1"/>
          <p:nvPr/>
        </p:nvSpPr>
        <p:spPr>
          <a:xfrm>
            <a:off x="4953000" y="985838"/>
            <a:ext cx="8636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chemically</a:t>
            </a:r>
          </a:p>
          <a:p>
            <a:pP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patterned</a:t>
            </a:r>
          </a:p>
          <a:p>
            <a:pP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surfaces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689D50A-E2D4-4019-AF78-EF477E59BB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 err="1"/>
              <a:t>Mechanosignalling</a:t>
            </a:r>
            <a:r>
              <a:rPr lang="en-US" altLang="en-US" sz="2000" dirty="0"/>
              <a:t> – YAP/TAZ</a:t>
            </a:r>
          </a:p>
        </p:txBody>
      </p:sp>
      <p:sp>
        <p:nvSpPr>
          <p:cNvPr id="26627" name="Line 3">
            <a:extLst>
              <a:ext uri="{FF2B5EF4-FFF2-40B4-BE49-F238E27FC236}">
                <a16:creationId xmlns:a16="http://schemas.microsoft.com/office/drawing/2014/main" id="{5F6108AE-9735-46BB-8278-B7C9256B54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F06324-3307-46DD-A104-A6C325FFA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838200"/>
            <a:ext cx="3750525" cy="6019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CE84E8-715B-4796-B4A2-F4739D8EF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998" y="3283221"/>
            <a:ext cx="4631475" cy="3574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04C958-4DD3-4AEF-9B1F-8610347DE0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357"/>
          <a:stretch/>
        </p:blipFill>
        <p:spPr>
          <a:xfrm>
            <a:off x="1014714" y="838200"/>
            <a:ext cx="3270042" cy="236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45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9">
            <a:extLst>
              <a:ext uri="{FF2B5EF4-FFF2-40B4-BE49-F238E27FC236}">
                <a16:creationId xmlns:a16="http://schemas.microsoft.com/office/drawing/2014/main" id="{F827036F-F1DD-4F2D-A50B-98EF14610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6" t="10875"/>
          <a:stretch>
            <a:fillRect/>
          </a:stretch>
        </p:blipFill>
        <p:spPr bwMode="auto">
          <a:xfrm>
            <a:off x="6256338" y="939800"/>
            <a:ext cx="2887662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2">
            <a:extLst>
              <a:ext uri="{FF2B5EF4-FFF2-40B4-BE49-F238E27FC236}">
                <a16:creationId xmlns:a16="http://schemas.microsoft.com/office/drawing/2014/main" id="{B7B867C6-44A8-4AFC-93DA-7EDC997274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839200" cy="609600"/>
          </a:xfrm>
        </p:spPr>
        <p:txBody>
          <a:bodyPr/>
          <a:lstStyle/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Modulating cell response; Saez </a:t>
            </a:r>
            <a:r>
              <a:rPr lang="en-US" altLang="en-US" i="1">
                <a:sym typeface="Symbol" panose="05050102010706020507" pitchFamily="18" charset="2"/>
              </a:rPr>
              <a:t>et al</a:t>
            </a:r>
            <a:r>
              <a:rPr lang="en-US" altLang="en-US">
                <a:sym typeface="Symbol" panose="05050102010706020507" pitchFamily="18" charset="2"/>
              </a:rPr>
              <a:t>. (2005) </a:t>
            </a:r>
            <a:r>
              <a:rPr lang="en-US" altLang="en-US" i="1" u="sng">
                <a:sym typeface="Symbol" panose="05050102010706020507" pitchFamily="18" charset="2"/>
              </a:rPr>
              <a:t>Biophys Lett</a:t>
            </a:r>
            <a:r>
              <a:rPr lang="en-US" altLang="en-US" u="sng">
                <a:sym typeface="Symbol" panose="05050102010706020507" pitchFamily="18" charset="2"/>
              </a:rPr>
              <a:t>, L52</a:t>
            </a:r>
            <a:endParaRPr lang="en-US" altLang="en-US">
              <a:sym typeface="Symbol" panose="05050102010706020507" pitchFamily="18" charset="2"/>
            </a:endParaRPr>
          </a:p>
        </p:txBody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B9C52CEE-642A-45B5-A661-A07DA74467D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6172200" cy="5638800"/>
          </a:xfrm>
        </p:spPr>
        <p:txBody>
          <a:bodyPr/>
          <a:lstStyle/>
          <a:p>
            <a:pPr eaLnBrk="1" hangingPunct="1"/>
            <a:r>
              <a:rPr lang="en-US" altLang="en-US" sz="2000"/>
              <a:t>Do cells respond directly to rigidity? Test by changing spring constant</a:t>
            </a:r>
          </a:p>
          <a:p>
            <a:pPr eaLnBrk="1" hangingPunct="1"/>
            <a:r>
              <a:rPr lang="en-US" altLang="en-US" sz="2000"/>
              <a:t>Pillar arrays</a:t>
            </a:r>
          </a:p>
          <a:p>
            <a:pPr lvl="1" eaLnBrk="1" hangingPunct="1"/>
            <a:r>
              <a:rPr lang="en-US" altLang="en-US" sz="2000"/>
              <a:t>2 – 130 nN/</a:t>
            </a:r>
            <a:r>
              <a:rPr lang="en-US" altLang="en-US" sz="2000">
                <a:latin typeface="Symbol" panose="05050102010706020507" pitchFamily="18" charset="2"/>
              </a:rPr>
              <a:t>m</a:t>
            </a:r>
            <a:r>
              <a:rPr lang="en-US" altLang="en-US" sz="2000"/>
              <a:t>m spring constants; 1 – 100 kPa</a:t>
            </a:r>
          </a:p>
          <a:p>
            <a:pPr lvl="1" eaLnBrk="1" hangingPunct="1"/>
            <a:r>
              <a:rPr lang="en-US" altLang="en-US" sz="2000"/>
              <a:t>1 – 2 </a:t>
            </a:r>
            <a:r>
              <a:rPr lang="en-US" altLang="en-US" sz="2000">
                <a:latin typeface="Symbol" panose="05050102010706020507" pitchFamily="18" charset="2"/>
              </a:rPr>
              <a:t>m</a:t>
            </a:r>
            <a:r>
              <a:rPr lang="en-US" altLang="en-US" sz="2000"/>
              <a:t>m diameter pillars</a:t>
            </a:r>
          </a:p>
          <a:p>
            <a:pPr lvl="1" eaLnBrk="1" hangingPunct="1"/>
            <a:r>
              <a:rPr lang="en-US" altLang="en-US" sz="2000"/>
              <a:t>1.6 – 6 </a:t>
            </a:r>
            <a:r>
              <a:rPr lang="en-US" altLang="en-US" sz="2000">
                <a:latin typeface="Symbol" panose="05050102010706020507" pitchFamily="18" charset="2"/>
              </a:rPr>
              <a:t>m</a:t>
            </a:r>
            <a:r>
              <a:rPr lang="en-US" altLang="en-US" sz="2000"/>
              <a:t>m heights</a:t>
            </a:r>
          </a:p>
          <a:p>
            <a:pPr lvl="1" eaLnBrk="1" hangingPunct="1"/>
            <a:r>
              <a:rPr lang="en-US" altLang="en-US" sz="2000"/>
              <a:t>Tops coated with fibronectin</a:t>
            </a:r>
          </a:p>
          <a:p>
            <a:pPr lvl="1" eaLnBrk="1" hangingPunct="1"/>
            <a:r>
              <a:rPr lang="en-US" altLang="en-US" sz="2000"/>
              <a:t>Cells insensitive to surface coverage (10-40%)</a:t>
            </a:r>
          </a:p>
          <a:p>
            <a:pPr eaLnBrk="1" hangingPunct="1"/>
            <a:r>
              <a:rPr lang="en-US" altLang="en-US" sz="2000"/>
              <a:t>MDCK cells, epithelial.  Easy, fast to grow, good cell-cell and cell-substrate interactions.</a:t>
            </a:r>
          </a:p>
          <a:p>
            <a:pPr lvl="1" eaLnBrk="1" hangingPunct="1"/>
            <a:endParaRPr lang="en-US" altLang="en-US" sz="2000"/>
          </a:p>
          <a:p>
            <a:pPr lvl="2" eaLnBrk="1" hangingPunct="1"/>
            <a:endParaRPr lang="en-US" altLang="en-US" sz="2000"/>
          </a:p>
        </p:txBody>
      </p:sp>
      <p:sp>
        <p:nvSpPr>
          <p:cNvPr id="30725" name="Rectangle 4">
            <a:extLst>
              <a:ext uri="{FF2B5EF4-FFF2-40B4-BE49-F238E27FC236}">
                <a16:creationId xmlns:a16="http://schemas.microsoft.com/office/drawing/2014/main" id="{5E50D23A-5BEA-425E-A543-752240DD4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85800"/>
            <a:ext cx="8610600" cy="36513"/>
          </a:xfrm>
          <a:prstGeom prst="rect">
            <a:avLst/>
          </a:prstGeom>
          <a:gradFill rotWithShape="0">
            <a:gsLst>
              <a:gs pos="0">
                <a:srgbClr val="4A00F0"/>
              </a:gs>
              <a:gs pos="100000">
                <a:srgbClr val="6699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30726" name="Text Box 6">
            <a:extLst>
              <a:ext uri="{FF2B5EF4-FFF2-40B4-BE49-F238E27FC236}">
                <a16:creationId xmlns:a16="http://schemas.microsoft.com/office/drawing/2014/main" id="{857CC736-B934-41EB-9E09-7F0EBD23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191000"/>
            <a:ext cx="82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chemeClr val="bg1"/>
                </a:solidFill>
                <a:latin typeface="Symbol" panose="05050102010706020507" pitchFamily="18" charset="2"/>
              </a:rPr>
              <a:t>m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</a:t>
            </a:r>
          </a:p>
        </p:txBody>
      </p:sp>
      <p:pic>
        <p:nvPicPr>
          <p:cNvPr id="30727" name="Picture 5">
            <a:extLst>
              <a:ext uri="{FF2B5EF4-FFF2-40B4-BE49-F238E27FC236}">
                <a16:creationId xmlns:a16="http://schemas.microsoft.com/office/drawing/2014/main" id="{25068BEC-CB76-43D8-B184-B5E556F93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4529138"/>
            <a:ext cx="5249862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>
            <a:extLst>
              <a:ext uri="{FF2B5EF4-FFF2-40B4-BE49-F238E27FC236}">
                <a16:creationId xmlns:a16="http://schemas.microsoft.com/office/drawing/2014/main" id="{E777705A-E2F2-4F7A-920B-3D7CFF637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191000"/>
            <a:ext cx="82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SzPct val="12500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£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chemeClr val="bg1"/>
                </a:solidFill>
                <a:latin typeface="Symbol" panose="05050102010706020507" pitchFamily="18" charset="2"/>
              </a:rPr>
              <a:t>m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</a:t>
            </a:r>
          </a:p>
        </p:txBody>
      </p:sp>
      <p:pic>
        <p:nvPicPr>
          <p:cNvPr id="32771" name="Picture 3">
            <a:extLst>
              <a:ext uri="{FF2B5EF4-FFF2-40B4-BE49-F238E27FC236}">
                <a16:creationId xmlns:a16="http://schemas.microsoft.com/office/drawing/2014/main" id="{B25BF8F9-BF85-4585-9FCE-E0BD9ED49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"/>
            <a:ext cx="6248400" cy="47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2" name="Rectangle 4">
            <a:extLst>
              <a:ext uri="{FF2B5EF4-FFF2-40B4-BE49-F238E27FC236}">
                <a16:creationId xmlns:a16="http://schemas.microsoft.com/office/drawing/2014/main" id="{5A0EB5B0-A420-40DC-AAE5-591566C401C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4953000"/>
            <a:ext cx="8229600" cy="1905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>
                <a:solidFill>
                  <a:srgbClr val="003399"/>
                </a:solidFill>
              </a:rPr>
              <a:t>average</a:t>
            </a:r>
            <a:r>
              <a:rPr lang="en-US" altLang="en-US" sz="2000"/>
              <a:t> and </a:t>
            </a:r>
            <a:r>
              <a:rPr lang="en-US" altLang="en-US" sz="2000">
                <a:solidFill>
                  <a:srgbClr val="FF3300"/>
                </a:solidFill>
              </a:rPr>
              <a:t>maximum</a:t>
            </a:r>
            <a:r>
              <a:rPr lang="en-US" altLang="en-US" sz="2000"/>
              <a:t> forces; max at periphery of cell clusters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/>
              <a:t>ratio of post to total surface: </a:t>
            </a:r>
            <a:r>
              <a:rPr lang="en-US" altLang="en-US" sz="2000">
                <a:sym typeface="Wingdings" panose="05000000000000000000" pitchFamily="2" charset="2"/>
              </a:rPr>
              <a:t>=10%, =22%, </a:t>
            </a:r>
            <a:r>
              <a:rPr lang="en-US" altLang="en-US" sz="2000">
                <a:sym typeface="Symbol" panose="05050102010706020507" pitchFamily="18" charset="2"/>
              </a:rPr>
              <a:t>=44%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diameter: open=1 </a:t>
            </a:r>
            <a:r>
              <a:rPr lang="en-US" altLang="en-US" sz="2000">
                <a:latin typeface="Symbol" panose="05050102010706020507" pitchFamily="18" charset="2"/>
                <a:sym typeface="Symbol" panose="05050102010706020507" pitchFamily="18" charset="2"/>
              </a:rPr>
              <a:t>m</a:t>
            </a:r>
            <a:r>
              <a:rPr lang="en-US" altLang="en-US" sz="2000">
                <a:sym typeface="Symbol" panose="05050102010706020507" pitchFamily="18" charset="2"/>
              </a:rPr>
              <a:t>m,  closed=2 </a:t>
            </a:r>
            <a:r>
              <a:rPr lang="en-US" altLang="en-US" sz="2000">
                <a:latin typeface="Symbol" panose="05050102010706020507" pitchFamily="18" charset="2"/>
                <a:sym typeface="Symbol" panose="05050102010706020507" pitchFamily="18" charset="2"/>
              </a:rPr>
              <a:t>m</a:t>
            </a:r>
            <a:r>
              <a:rPr lang="en-US" altLang="en-US" sz="2000">
                <a:sym typeface="Symbol" panose="05050102010706020507" pitchFamily="18" charset="2"/>
              </a:rPr>
              <a:t>m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dashed line is of slope 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inset = typical force distribution, 64 nN/ </a:t>
            </a:r>
            <a:r>
              <a:rPr lang="en-US" altLang="en-US" sz="2000">
                <a:latin typeface="Symbol" panose="05050102010706020507" pitchFamily="18" charset="2"/>
                <a:sym typeface="Symbol" panose="05050102010706020507" pitchFamily="18" charset="2"/>
              </a:rPr>
              <a:t>m</a:t>
            </a:r>
            <a:r>
              <a:rPr lang="en-US" altLang="en-US" sz="2000">
                <a:sym typeface="Symbol" panose="05050102010706020507" pitchFamily="18" charset="2"/>
              </a:rPr>
              <a:t>m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ave deflection ~ 130 nm; max deflection ~ 1.3 </a:t>
            </a:r>
            <a:r>
              <a:rPr lang="en-US" altLang="en-US" sz="2000">
                <a:latin typeface="Symbol" panose="05050102010706020507" pitchFamily="18" charset="2"/>
                <a:sym typeface="Symbol" panose="05050102010706020507" pitchFamily="18" charset="2"/>
              </a:rPr>
              <a:t>m</a:t>
            </a:r>
            <a:r>
              <a:rPr lang="en-US" altLang="en-US" sz="2000">
                <a:sym typeface="Symbol" panose="05050102010706020507" pitchFamily="18" charset="2"/>
              </a:rPr>
              <a:t>m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1600"/>
          </a:p>
          <a:p>
            <a:pPr lvl="2" eaLnBrk="1" hangingPunct="1">
              <a:lnSpc>
                <a:spcPct val="80000"/>
              </a:lnSpc>
            </a:pPr>
            <a:endParaRPr lang="en-US" altLang="en-US"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 err="1"/>
              <a:t>Engler</a:t>
            </a:r>
            <a:r>
              <a:rPr lang="en-US" altLang="en-US" sz="2000" dirty="0"/>
              <a:t>, </a:t>
            </a:r>
            <a:r>
              <a:rPr lang="en-US" altLang="en-US" sz="2000" i="1" dirty="0"/>
              <a:t>et al.</a:t>
            </a:r>
            <a:r>
              <a:rPr lang="en-US" altLang="en-US" sz="2000" dirty="0"/>
              <a:t>, </a:t>
            </a:r>
            <a:r>
              <a:rPr lang="en-US" altLang="en-US" sz="2000" i="1" dirty="0"/>
              <a:t>Cell</a:t>
            </a:r>
            <a:r>
              <a:rPr lang="en-US" altLang="en-US" sz="2000" dirty="0"/>
              <a:t>, </a:t>
            </a:r>
            <a:r>
              <a:rPr lang="en-US" altLang="en-US" sz="2000" b="1" dirty="0"/>
              <a:t>126</a:t>
            </a:r>
            <a:r>
              <a:rPr lang="en-US" altLang="en-US" sz="2000" dirty="0"/>
              <a:t>:677-89 (2006).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62" b="63513"/>
          <a:stretch>
            <a:fillRect/>
          </a:stretch>
        </p:blipFill>
        <p:spPr bwMode="auto">
          <a:xfrm>
            <a:off x="604785" y="1295400"/>
            <a:ext cx="7934429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798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800" dirty="0"/>
              <a:t>Linear, isometric materials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767028"/>
            <a:ext cx="4775200" cy="357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" t="1964" r="1042"/>
          <a:stretch>
            <a:fillRect/>
          </a:stretch>
        </p:blipFill>
        <p:spPr bwMode="auto">
          <a:xfrm>
            <a:off x="5619750" y="1019175"/>
            <a:ext cx="2232025" cy="197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471738"/>
            <a:ext cx="2008188" cy="10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5" name="TextBox 1"/>
          <p:cNvSpPr txBox="1">
            <a:spLocks noChangeArrowheads="1"/>
          </p:cNvSpPr>
          <p:nvPr/>
        </p:nvSpPr>
        <p:spPr bwMode="auto">
          <a:xfrm>
            <a:off x="4572000" y="3190875"/>
            <a:ext cx="40259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/>
              <a:t>Poisson ratio</a:t>
            </a:r>
          </a:p>
          <a:p>
            <a:pPr eaLnBrk="1" hangingPunct="1"/>
            <a:r>
              <a:rPr lang="en-US" altLang="en-US"/>
              <a:t>0.5 for incompressible material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12713" y="4262438"/>
            <a:ext cx="4498975" cy="2457450"/>
            <a:chOff x="113096" y="4262370"/>
            <a:chExt cx="4498207" cy="2457808"/>
          </a:xfrm>
        </p:grpSpPr>
        <p:pic>
          <p:nvPicPr>
            <p:cNvPr id="7181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080" y="4262370"/>
              <a:ext cx="2756639" cy="16986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2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4803" y="5941972"/>
              <a:ext cx="2476500" cy="778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3" name="TextBox 12"/>
            <p:cNvSpPr txBox="1">
              <a:spLocks noChangeArrowheads="1"/>
            </p:cNvSpPr>
            <p:nvPr/>
          </p:nvSpPr>
          <p:spPr bwMode="auto">
            <a:xfrm>
              <a:off x="113096" y="6100243"/>
              <a:ext cx="20217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/>
                <a:t>Shear modulus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641850" y="4343400"/>
            <a:ext cx="3987800" cy="2209800"/>
            <a:chOff x="4642589" y="4343400"/>
            <a:chExt cx="3987060" cy="2209800"/>
          </a:xfrm>
        </p:grpSpPr>
        <p:pic>
          <p:nvPicPr>
            <p:cNvPr id="7178" name="Picture 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0176" y="4343400"/>
              <a:ext cx="1829473" cy="973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9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2589" y="4930857"/>
              <a:ext cx="2014643" cy="5034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0" name="Picture 1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3282" y="5635105"/>
              <a:ext cx="1659118" cy="918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E730815-177E-0DC7-9F5C-BCFC1715F3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Pelham, RJ, and Wang, Y-L, </a:t>
            </a:r>
            <a:r>
              <a:rPr lang="en-US" altLang="en-US" sz="2000" i="1" dirty="0"/>
              <a:t>PNAS</a:t>
            </a:r>
            <a:r>
              <a:rPr lang="en-US" altLang="en-US" sz="2000" dirty="0"/>
              <a:t>, </a:t>
            </a:r>
            <a:r>
              <a:rPr lang="en-US" altLang="en-US" sz="2000" b="1" dirty="0"/>
              <a:t>94</a:t>
            </a:r>
            <a:r>
              <a:rPr lang="en-US" altLang="en-US" sz="2000" dirty="0"/>
              <a:t>: 13661 (1997)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14400"/>
            <a:ext cx="6477000" cy="539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598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Pelham, RJ, and Wang, Y-L, </a:t>
            </a:r>
            <a:r>
              <a:rPr lang="en-US" altLang="en-US" sz="2000" i="1" dirty="0"/>
              <a:t>PNAS</a:t>
            </a:r>
            <a:r>
              <a:rPr lang="en-US" altLang="en-US" sz="2000" dirty="0"/>
              <a:t>, </a:t>
            </a:r>
            <a:r>
              <a:rPr lang="en-US" altLang="en-US" sz="2000" b="1" dirty="0"/>
              <a:t>94</a:t>
            </a:r>
            <a:r>
              <a:rPr lang="en-US" altLang="en-US" sz="2000" dirty="0"/>
              <a:t>: 13661 (1997)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4800" y="1049977"/>
            <a:ext cx="8174056" cy="4457700"/>
            <a:chOff x="152400" y="876300"/>
            <a:chExt cx="5379507" cy="29337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57750"/>
            <a:stretch/>
          </p:blipFill>
          <p:spPr bwMode="auto">
            <a:xfrm>
              <a:off x="152400" y="876300"/>
              <a:ext cx="2681287" cy="293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b="57750"/>
            <a:stretch/>
          </p:blipFill>
          <p:spPr bwMode="auto">
            <a:xfrm>
              <a:off x="2850620" y="876300"/>
              <a:ext cx="2681287" cy="293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00400" y="990600"/>
              <a:ext cx="8338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N/m</a:t>
              </a:r>
              <a:r>
                <a:rPr lang="en-US" baseline="30000" dirty="0"/>
                <a:t>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21390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2" t="59667" r="8902" b="-1"/>
          <a:stretch/>
        </p:blipFill>
        <p:spPr bwMode="auto">
          <a:xfrm>
            <a:off x="0" y="3124201"/>
            <a:ext cx="9144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Sulfosuccinimidyl 6-(4'-azido-2'-nitrophenylamino)hexanoate; Sulfo-SANPA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2400"/>
            <a:ext cx="4800600" cy="288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 dirty="0"/>
              <a:t>Pelham, RJ, and Wang, Y-L, </a:t>
            </a:r>
            <a:r>
              <a:rPr lang="en-US" altLang="en-US" sz="2000" i="1" dirty="0"/>
              <a:t>PNAS</a:t>
            </a:r>
            <a:r>
              <a:rPr lang="en-US" altLang="en-US" sz="2000" dirty="0"/>
              <a:t>, </a:t>
            </a:r>
            <a:r>
              <a:rPr lang="en-US" altLang="en-US" sz="2000" b="1" dirty="0"/>
              <a:t>94</a:t>
            </a:r>
            <a:r>
              <a:rPr lang="en-US" altLang="en-US" sz="2000" dirty="0"/>
              <a:t>: 13661 (1997)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84"/>
          <a:stretch/>
        </p:blipFill>
        <p:spPr bwMode="auto">
          <a:xfrm>
            <a:off x="3486040" y="1571625"/>
            <a:ext cx="5404767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7750"/>
          <a:stretch/>
        </p:blipFill>
        <p:spPr bwMode="auto">
          <a:xfrm>
            <a:off x="152400" y="876300"/>
            <a:ext cx="268128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750"/>
          <a:stretch/>
        </p:blipFill>
        <p:spPr bwMode="auto">
          <a:xfrm>
            <a:off x="152399" y="3810000"/>
            <a:ext cx="268128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5891" y="396240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N/m</a:t>
            </a:r>
            <a:r>
              <a:rPr lang="en-US" baseline="30000" dirty="0"/>
              <a:t>2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38600" y="1138535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0.25% </a:t>
            </a:r>
            <a:r>
              <a:rPr lang="en-US" dirty="0" err="1"/>
              <a:t>bis</a:t>
            </a:r>
            <a:r>
              <a:rPr lang="en-US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87436" y="114300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0.03% </a:t>
            </a:r>
            <a:r>
              <a:rPr lang="en-US" dirty="0" err="1"/>
              <a:t>bis</a:t>
            </a:r>
            <a:r>
              <a:rPr lang="en-US" dirty="0"/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2425700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NRK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01406" y="4343400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3T3</a:t>
            </a:r>
          </a:p>
        </p:txBody>
      </p:sp>
    </p:spTree>
    <p:extLst>
      <p:ext uri="{BB962C8B-B14F-4D97-AF65-F5344CB8AC3E}">
        <p14:creationId xmlns:p14="http://schemas.microsoft.com/office/powerpoint/2010/main" val="3268039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661AD-3A0F-4B35-9B25-8D3989B24E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09600"/>
          </a:xfrm>
          <a:noFill/>
        </p:spPr>
        <p:txBody>
          <a:bodyPr/>
          <a:lstStyle/>
          <a:p>
            <a:pPr eaLnBrk="1" hangingPunct="1"/>
            <a:r>
              <a:rPr lang="en-US" altLang="en-US" sz="2000"/>
              <a:t>Engler, </a:t>
            </a:r>
            <a:r>
              <a:rPr lang="en-US" altLang="en-US" sz="2000" i="1"/>
              <a:t>et al.</a:t>
            </a:r>
            <a:r>
              <a:rPr lang="en-US" altLang="en-US" sz="2000"/>
              <a:t> (2006) - Matrix Elasticity Directs Stem Cell Lineage</a:t>
            </a:r>
          </a:p>
        </p:txBody>
      </p:sp>
      <p:sp>
        <p:nvSpPr>
          <p:cNvPr id="7171" name="Line 3">
            <a:extLst>
              <a:ext uri="{FF2B5EF4-FFF2-40B4-BE49-F238E27FC236}">
                <a16:creationId xmlns:a16="http://schemas.microsoft.com/office/drawing/2014/main" id="{3C97A7C9-FA5E-41C9-9893-D155A1610DFC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762000"/>
            <a:ext cx="8534400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3293575D-4E36-43D1-A513-EF360BED8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62" b="63513"/>
          <a:stretch>
            <a:fillRect/>
          </a:stretch>
        </p:blipFill>
        <p:spPr bwMode="auto">
          <a:xfrm>
            <a:off x="2590800" y="838200"/>
            <a:ext cx="35845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8">
            <a:extLst>
              <a:ext uri="{FF2B5EF4-FFF2-40B4-BE49-F238E27FC236}">
                <a16:creationId xmlns:a16="http://schemas.microsoft.com/office/drawing/2014/main" id="{882915B9-D4C4-4B4C-8708-446E4B4F3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1" r="34462"/>
          <a:stretch>
            <a:fillRect/>
          </a:stretch>
        </p:blipFill>
        <p:spPr bwMode="auto">
          <a:xfrm>
            <a:off x="152400" y="3124200"/>
            <a:ext cx="39655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9">
            <a:extLst>
              <a:ext uri="{FF2B5EF4-FFF2-40B4-BE49-F238E27FC236}">
                <a16:creationId xmlns:a16="http://schemas.microsoft.com/office/drawing/2014/main" id="{DB9360C3-4CE5-449A-8A4B-8DBFC11EA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95600"/>
            <a:ext cx="3544888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3673</TotalTime>
  <Words>890</Words>
  <Application>Microsoft Office PowerPoint</Application>
  <PresentationFormat>On-screen Show (4:3)</PresentationFormat>
  <Paragraphs>95</Paragraphs>
  <Slides>26</Slides>
  <Notes>10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Symbol</vt:lpstr>
      <vt:lpstr>Times New Roman</vt:lpstr>
      <vt:lpstr>Wingdings</vt:lpstr>
      <vt:lpstr>Default Design</vt:lpstr>
      <vt:lpstr>Equation</vt:lpstr>
      <vt:lpstr>PowerPoint Presentation</vt:lpstr>
      <vt:lpstr>Cellular forces</vt:lpstr>
      <vt:lpstr>Engler, et al., Cell, 126:677-89 (2006).</vt:lpstr>
      <vt:lpstr>Linear, isometric materials</vt:lpstr>
      <vt:lpstr>Pelham, RJ, and Wang, Y-L, PNAS, 94: 13661 (1997)</vt:lpstr>
      <vt:lpstr>Pelham, RJ, and Wang, Y-L, PNAS, 94: 13661 (1997)</vt:lpstr>
      <vt:lpstr>PowerPoint Presentation</vt:lpstr>
      <vt:lpstr>Pelham, RJ, and Wang, Y-L, PNAS, 94: 13661 (1997)</vt:lpstr>
      <vt:lpstr>Engler, et al. (2006) - Matrix Elasticity Directs Stem Cell Lineage</vt:lpstr>
      <vt:lpstr>Harris AK, Wild P, Stopak D. Science, 208:177-9 (1980).</vt:lpstr>
      <vt:lpstr>Estimating Cell-generated Traction Forces Dembo, M., and Wang, Y-L., Biophysical Journal, 76:2307-16 (1999).</vt:lpstr>
      <vt:lpstr>PowerPoint Presentation</vt:lpstr>
      <vt:lpstr>Traction force microscopy using elastomer pillar arrays Tan, et al. (2003) – Cells lying on a bed of microneedles: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Saez, et al. (2005), Biophysical Letters:</vt:lpstr>
      <vt:lpstr>PowerPoint Presentation</vt:lpstr>
      <vt:lpstr>Fu, J., et al., Nature Methods, 7:733-6 (2010).</vt:lpstr>
      <vt:lpstr>Fu, J., et al., Nature Methods, 7:733-6 (2010).</vt:lpstr>
      <vt:lpstr>Epithelial cell response on anisotropic surfaces;  Saez et al. (2007) Biophys J, 104:8281-8286.</vt:lpstr>
      <vt:lpstr>Mechanosignalling – YAP/TAZ</vt:lpstr>
      <vt:lpstr>Modulating cell response; Saez et al. (2005) Biophys Lett, L52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uku</dc:creator>
  <cp:lastModifiedBy>Lance Kam</cp:lastModifiedBy>
  <cp:revision>133</cp:revision>
  <dcterms:created xsi:type="dcterms:W3CDTF">1601-01-01T00:00:00Z</dcterms:created>
  <dcterms:modified xsi:type="dcterms:W3CDTF">2025-11-19T01:52:26Z</dcterms:modified>
</cp:coreProperties>
</file>